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87" r:id="rId1"/>
  </p:sldMasterIdLst>
  <p:notesMasterIdLst>
    <p:notesMasterId r:id="rId15"/>
  </p:notesMasterIdLst>
  <p:sldIdLst>
    <p:sldId id="256" r:id="rId2"/>
    <p:sldId id="261" r:id="rId3"/>
    <p:sldId id="263" r:id="rId4"/>
    <p:sldId id="262" r:id="rId5"/>
    <p:sldId id="260" r:id="rId6"/>
    <p:sldId id="264" r:id="rId7"/>
    <p:sldId id="258" r:id="rId8"/>
    <p:sldId id="273" r:id="rId9"/>
    <p:sldId id="274" r:id="rId10"/>
    <p:sldId id="275" r:id="rId11"/>
    <p:sldId id="268" r:id="rId12"/>
    <p:sldId id="271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6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46"/>
  </p:normalViewPr>
  <p:slideViewPr>
    <p:cSldViewPr snapToGrid="0">
      <p:cViewPr varScale="1">
        <p:scale>
          <a:sx n="101" d="100"/>
          <a:sy n="101" d="100"/>
        </p:scale>
        <p:origin x="13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21:22:00.6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B4030-65E2-A049-80D7-7778D835DDE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D3468-224D-F543-9F64-55270AD4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24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Hubble data is only sensitive to water, can’t constrain C/O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D3468-224D-F543-9F64-55270AD483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4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D3468-224D-F543-9F64-55270AD483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75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separate the planet out because it is Doppler shifting, so we can see its motion.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D3468-224D-F543-9F64-55270AD483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20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the figures (</a:t>
            </a:r>
            <a:r>
              <a:rPr lang="en-US" dirty="0" err="1"/>
              <a:t>Vsys</a:t>
            </a:r>
            <a:r>
              <a:rPr lang="en-US" dirty="0"/>
              <a:t> is how fast the star-planet system is moving, </a:t>
            </a:r>
            <a:r>
              <a:rPr lang="en-US" dirty="0" err="1"/>
              <a:t>Kp</a:t>
            </a:r>
            <a:r>
              <a:rPr lang="en-US" dirty="0"/>
              <a:t> is the orbital velocity of WASP-43b, dashed lines are literature expectations)</a:t>
            </a:r>
          </a:p>
          <a:p>
            <a:r>
              <a:rPr lang="en-US" dirty="0"/>
              <a:t>If it’s only on one side, you wouldn’t see it moving at the velocity the planet is moving, you would see it with the planet’s velocity + an extra boost from the wind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D3468-224D-F543-9F64-55270AD483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32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called a pairs plot</a:t>
            </a:r>
          </a:p>
          <a:p>
            <a:r>
              <a:rPr lang="en-US" dirty="0"/>
              <a:t>Temp. is isothermal, also assuming constant abundance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D3468-224D-F543-9F64-55270AD483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68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D3468-224D-F543-9F64-55270AD483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91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D3468-224D-F543-9F64-55270AD483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92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5B51-1BC1-5B46-9057-6938DC07F7D3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55AC-9EC0-934C-9A9C-9BB440D2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44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5B51-1BC1-5B46-9057-6938DC07F7D3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55AC-9EC0-934C-9A9C-9BB440D2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5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5B51-1BC1-5B46-9057-6938DC07F7D3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55AC-9EC0-934C-9A9C-9BB440D2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14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5B51-1BC1-5B46-9057-6938DC07F7D3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55AC-9EC0-934C-9A9C-9BB440D2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86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5B51-1BC1-5B46-9057-6938DC07F7D3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55AC-9EC0-934C-9A9C-9BB440D2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89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5B51-1BC1-5B46-9057-6938DC07F7D3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55AC-9EC0-934C-9A9C-9BB440D2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2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5B51-1BC1-5B46-9057-6938DC07F7D3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55AC-9EC0-934C-9A9C-9BB440D2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9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5B51-1BC1-5B46-9057-6938DC07F7D3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55AC-9EC0-934C-9A9C-9BB440D2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52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5B51-1BC1-5B46-9057-6938DC07F7D3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55AC-9EC0-934C-9A9C-9BB440D2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1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5B51-1BC1-5B46-9057-6938DC07F7D3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55AC-9EC0-934C-9A9C-9BB440D2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077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5B51-1BC1-5B46-9057-6938DC07F7D3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55AC-9EC0-934C-9A9C-9BB440D2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8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F5B51-1BC1-5B46-9057-6938DC07F7D3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D55AC-9EC0-934C-9A9C-9BB440D2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377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09/13/dat-rode-het-logo-van-de-nasa-wat-stelt-dat-precies-voor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s://pl.wikipedia.org/wiki/Arizona_Wildcats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stroblogs.nl/2015/09/13/dat-rode-het-logo-van-de-nasa-wat-stelt-dat-precies-voor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pl.wikipedia.org/wiki/Arizona_Wildcat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9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0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0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31.png"/><Relationship Id="rId5" Type="http://schemas.openxmlformats.org/officeDocument/2006/relationships/image" Target="../media/image80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A249C-B3B6-D6DA-D162-02696D93A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0886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effectLst/>
                <a:latin typeface="Slack-Lato"/>
              </a:rPr>
              <a:t>Measuring the Atmosphere of the Hot Jupiter WASP-43b with Gemini-S/IGRINS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6D21E-BF17-ABEA-EB81-C323D295E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5033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0" i="0" u="none" strike="noStrike" dirty="0">
                <a:effectLst/>
                <a:latin typeface="Arial" panose="020B0604020202020204" pitchFamily="34" charset="0"/>
              </a:rPr>
              <a:t>Dare Bartelt</a:t>
            </a:r>
            <a:r>
              <a:rPr lang="en-US" sz="3200" b="0" i="0" u="none" strike="noStrike" baseline="30000" dirty="0">
                <a:effectLst/>
                <a:latin typeface="Arial" panose="020B0604020202020204" pitchFamily="34" charset="0"/>
              </a:rPr>
              <a:t>1</a:t>
            </a:r>
            <a:br>
              <a:rPr lang="en-US" dirty="0"/>
            </a:b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Megan Weiner Mansfield</a:t>
            </a:r>
            <a:r>
              <a:rPr lang="en-US" sz="1600" b="0" i="0" u="none" strike="noStrike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, </a:t>
            </a:r>
            <a:r>
              <a:rPr lang="en-US" sz="1600" b="0" i="0" u="none" strike="noStrike" dirty="0" err="1">
                <a:effectLst/>
                <a:latin typeface="Arial" panose="020B0604020202020204" pitchFamily="34" charset="0"/>
              </a:rPr>
              <a:t>Dániel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 Apai</a:t>
            </a:r>
            <a:r>
              <a:rPr lang="en-US" sz="1600" b="0" i="0" u="none" strike="noStrike" baseline="30000" dirty="0">
                <a:effectLst/>
                <a:latin typeface="Arial" panose="020B0604020202020204" pitchFamily="34" charset="0"/>
              </a:rPr>
              <a:t>1</a:t>
            </a:r>
          </a:p>
          <a:p>
            <a:r>
              <a:rPr lang="en-US" sz="1600" baseline="30000" dirty="0">
                <a:latin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</a:rPr>
              <a:t>University of Arizona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logo with a red swoosh and white text&#10;&#10;Description automatically generated">
            <a:extLst>
              <a:ext uri="{FF2B5EF4-FFF2-40B4-BE49-F238E27FC236}">
                <a16:creationId xmlns:a16="http://schemas.microsoft.com/office/drawing/2014/main" id="{3C42DDB6-E2A6-406A-B325-E9ECFA770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30943" y="5221544"/>
            <a:ext cx="1595297" cy="1334730"/>
          </a:xfrm>
          <a:prstGeom prst="rect">
            <a:avLst/>
          </a:prstGeom>
        </p:spPr>
      </p:pic>
      <p:pic>
        <p:nvPicPr>
          <p:cNvPr id="7" name="Picture 6" descr="A red and blue letter a&#10;&#10;Description automatically generated">
            <a:extLst>
              <a:ext uri="{FF2B5EF4-FFF2-40B4-BE49-F238E27FC236}">
                <a16:creationId xmlns:a16="http://schemas.microsoft.com/office/drawing/2014/main" id="{995338B4-CFED-DB51-DC07-512C2BF99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78162" y="5317409"/>
            <a:ext cx="1235676" cy="1143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B7E3A3E-905D-C197-8378-7B863B403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4691458"/>
            <a:ext cx="1235676" cy="191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96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F2404-2B16-42EE-A08B-3AC64E4A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832"/>
            <a:ext cx="10515600" cy="51220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Conclusion and Future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CAB045-D3F2-063B-2694-EC2C83D9E2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61195"/>
                <a:ext cx="10515600" cy="2935610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We obtain a 2σ lower limit of 1.41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on the water volume mixing ratio</a:t>
                </a:r>
              </a:p>
              <a:p>
                <a:r>
                  <a:rPr lang="en-US" dirty="0"/>
                  <a:t>Further observations could better resolve the CO</a:t>
                </a:r>
                <a:r>
                  <a:rPr lang="en-US" baseline="-25000" dirty="0"/>
                  <a:t>2</a:t>
                </a:r>
                <a:r>
                  <a:rPr lang="en-US" dirty="0"/>
                  <a:t> “detection” </a:t>
                </a:r>
                <a:endParaRPr lang="en-US" sz="2800" dirty="0"/>
              </a:p>
              <a:p>
                <a:r>
                  <a:rPr lang="en-US" dirty="0"/>
                  <a:t>I am currently writing a first-author paper on this research, set to be submitted to the Astrophysical Journal by May 2024! </a:t>
                </a:r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CAB045-D3F2-063B-2694-EC2C83D9E2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61195"/>
                <a:ext cx="10515600" cy="2935610"/>
              </a:xfrm>
              <a:blipFill>
                <a:blip r:embed="rId3"/>
                <a:stretch>
                  <a:fillRect l="-1086" t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191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4691D-35A4-3727-FFC2-80BA2BDC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427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9CCDF-EFEF-1B62-051A-4CDA7925F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795"/>
            <a:ext cx="10515600" cy="3721440"/>
          </a:xfrm>
        </p:spPr>
        <p:txBody>
          <a:bodyPr>
            <a:normAutofit lnSpcReduction="10000"/>
          </a:bodyPr>
          <a:lstStyle/>
          <a:p>
            <a:pPr marL="457200" indent="-457200">
              <a:spcBef>
                <a:spcPts val="0"/>
              </a:spcBef>
            </a:pPr>
            <a:r>
              <a:rPr lang="en-US" sz="2800" dirty="0"/>
              <a:t>Megan Weiner Mansfield, PhD, Steward Observatory</a:t>
            </a:r>
          </a:p>
          <a:p>
            <a:pPr marL="457200" indent="-457200">
              <a:spcBef>
                <a:spcPts val="0"/>
              </a:spcBef>
            </a:pPr>
            <a:r>
              <a:rPr lang="en-US" sz="2800" b="0" i="0" u="none" strike="noStrike" dirty="0">
                <a:effectLst/>
              </a:rPr>
              <a:t>Daniel </a:t>
            </a:r>
            <a:r>
              <a:rPr lang="en-US" sz="2800" b="0" i="0" u="none" strike="noStrike" dirty="0" err="1">
                <a:effectLst/>
              </a:rPr>
              <a:t>Apai</a:t>
            </a:r>
            <a:r>
              <a:rPr lang="en-US" sz="2800" b="0" i="0" u="none" strike="noStrike" dirty="0">
                <a:effectLst/>
              </a:rPr>
              <a:t>, PhD, Steward Observatory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Michelle Coe, </a:t>
            </a:r>
            <a:r>
              <a:rPr lang="en-US" b="0" i="0" u="none" strike="noStrike" dirty="0" err="1">
                <a:effectLst/>
              </a:rPr>
              <a:t>UArizona</a:t>
            </a:r>
            <a:r>
              <a:rPr lang="en-US" b="0" i="0" u="none" strike="noStrike" dirty="0">
                <a:effectLst/>
              </a:rPr>
              <a:t> Space Grant &amp; Statewide AZSGC Program Manager</a:t>
            </a:r>
            <a:endParaRPr lang="en-US" dirty="0"/>
          </a:p>
          <a:p>
            <a:pPr marL="457200" indent="-457200">
              <a:spcBef>
                <a:spcPts val="0"/>
              </a:spcBef>
            </a:pPr>
            <a:r>
              <a:rPr lang="en-US" sz="2800" b="0" i="0" u="none" strike="noStrike" dirty="0">
                <a:effectLst/>
              </a:rPr>
              <a:t>Chandra Holifield Collins, PhD, Associate Director, </a:t>
            </a:r>
            <a:r>
              <a:rPr lang="en-US" b="0" i="0" u="none" strike="noStrike" dirty="0" err="1">
                <a:effectLst/>
              </a:rPr>
              <a:t>UArizona</a:t>
            </a:r>
            <a:r>
              <a:rPr lang="en-US" b="0" i="0" u="none" strike="noStrike" dirty="0">
                <a:effectLst/>
              </a:rPr>
              <a:t> Space Grant Program</a:t>
            </a:r>
          </a:p>
          <a:p>
            <a:pPr marL="457200" indent="-457200">
              <a:spcBef>
                <a:spcPts val="0"/>
              </a:spcBef>
            </a:pPr>
            <a:r>
              <a:rPr lang="en-US" sz="2800" dirty="0"/>
              <a:t>Shirley Yancy, PhD, Assistant Director, </a:t>
            </a:r>
            <a:r>
              <a:rPr lang="en-US" sz="2800" dirty="0" err="1"/>
              <a:t>UArizona</a:t>
            </a:r>
            <a:r>
              <a:rPr lang="en-US" sz="2800" dirty="0"/>
              <a:t> Space Grant</a:t>
            </a:r>
            <a:r>
              <a:rPr lang="en-US" sz="2800" b="0" i="0" u="none" strike="noStrike" dirty="0">
                <a:effectLst/>
              </a:rPr>
              <a:t> </a:t>
            </a:r>
          </a:p>
          <a:p>
            <a:pPr marL="457200" indent="-457200">
              <a:spcBef>
                <a:spcPts val="0"/>
              </a:spcBef>
            </a:pPr>
            <a:endParaRPr lang="en-US" dirty="0"/>
          </a:p>
          <a:p>
            <a:pPr marL="457200" indent="-457200">
              <a:spcBef>
                <a:spcPts val="0"/>
              </a:spcBef>
            </a:pPr>
            <a:endParaRPr lang="en-US" sz="3600" b="0" i="0" u="none" strike="noStrike" dirty="0">
              <a:effectLst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/>
              <a:t>Thank You!</a:t>
            </a:r>
            <a:endParaRPr lang="en-US" sz="3600" b="0" i="0" u="none" strike="noStrike" dirty="0">
              <a:effectLst/>
            </a:endParaRPr>
          </a:p>
          <a:p>
            <a:pPr marL="457200" indent="-457200">
              <a:spcBef>
                <a:spcPts val="0"/>
              </a:spcBef>
            </a:pPr>
            <a:endParaRPr lang="en-US" sz="2800" b="0" i="0" u="none" strike="noStrike" dirty="0">
              <a:effectLst/>
            </a:endParaRPr>
          </a:p>
          <a:p>
            <a:pPr marL="457200" indent="-457200">
              <a:spcBef>
                <a:spcPts val="0"/>
              </a:spcBef>
            </a:pPr>
            <a:endParaRPr lang="en-US" sz="2800" b="0" i="0" u="none" strike="noStrike" dirty="0">
              <a:effectLst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FE4C9AC-1C25-5DB5-B154-B3347423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4691458"/>
            <a:ext cx="1235676" cy="191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red and blue letter a&#10;&#10;Description automatically generated">
            <a:extLst>
              <a:ext uri="{FF2B5EF4-FFF2-40B4-BE49-F238E27FC236}">
                <a16:creationId xmlns:a16="http://schemas.microsoft.com/office/drawing/2014/main" id="{753AF713-148C-F5A4-3C4F-5C3E3C4C0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78162" y="5317409"/>
            <a:ext cx="1235676" cy="1143000"/>
          </a:xfrm>
          <a:prstGeom prst="rect">
            <a:avLst/>
          </a:prstGeom>
        </p:spPr>
      </p:pic>
      <p:pic>
        <p:nvPicPr>
          <p:cNvPr id="6" name="Picture 5" descr="A logo with a red swoosh and white text&#10;&#10;Description automatically generated">
            <a:extLst>
              <a:ext uri="{FF2B5EF4-FFF2-40B4-BE49-F238E27FC236}">
                <a16:creationId xmlns:a16="http://schemas.microsoft.com/office/drawing/2014/main" id="{E7FF1D25-E9D6-86DF-D4D7-485F10B51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230943" y="5221544"/>
            <a:ext cx="1595297" cy="133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57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6A3CF-4EAE-85FD-E6CA-EB98A5853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6410"/>
          </a:xfrm>
        </p:spPr>
        <p:txBody>
          <a:bodyPr/>
          <a:lstStyle/>
          <a:p>
            <a:pPr algn="ctr"/>
            <a:r>
              <a:rPr lang="en-US" dirty="0"/>
              <a:t>Night 4 Results - Humidity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CDC025-F534-8225-D68B-F21B7C875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816" y="868308"/>
            <a:ext cx="3442808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22740D-26DA-1577-3604-E9CA1A71A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68308"/>
            <a:ext cx="3442808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65B21D-D2EC-B32F-EBB5-446FB1B41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008" y="868308"/>
            <a:ext cx="3442808" cy="274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3D12CF-CC3C-A20F-D1D4-602E99F950C6}"/>
              </a:ext>
            </a:extLst>
          </p:cNvPr>
          <p:cNvSpPr txBox="1"/>
          <p:nvPr/>
        </p:nvSpPr>
        <p:spPr>
          <a:xfrm>
            <a:off x="263610" y="5764720"/>
            <a:ext cx="1166477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Night 4 has the highest humidity! This likely explains why there might be more water vapor contamination in the spectrum.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3BE2BE-5877-7D1B-D9FE-D6E853A68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321174"/>
              </p:ext>
            </p:extLst>
          </p:nvPr>
        </p:nvGraphicFramePr>
        <p:xfrm>
          <a:off x="1809578" y="3683406"/>
          <a:ext cx="8128000" cy="185420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37358020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43871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Observation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Humidity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189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Night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32.8%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843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Night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21.2%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005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Night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25.7%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559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Night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43.4%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213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2910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AAF14E4-9A94-7382-973E-8D385DD2DE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8191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dirty="0"/>
                  <a:t>Why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and not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𝐶𝑂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AAF14E4-9A94-7382-973E-8D385DD2DE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8191"/>
              </a:xfrm>
              <a:blipFill>
                <a:blip r:embed="rId3"/>
                <a:stretch>
                  <a:fillRect t="-9859" b="-22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 descr="A green and yellow gradient with white lines&#10;&#10;Description automatically generated">
            <a:extLst>
              <a:ext uri="{FF2B5EF4-FFF2-40B4-BE49-F238E27FC236}">
                <a16:creationId xmlns:a16="http://schemas.microsoft.com/office/drawing/2014/main" id="{0608FB93-7950-8944-E619-7995A814C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89041" y="1172995"/>
            <a:ext cx="3858579" cy="31763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EE8771-65B6-9685-31DA-DACE0ADE2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887" y="1176364"/>
            <a:ext cx="3698072" cy="3172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A97D44-2951-A6E8-93BA-EF48E1C6457F}"/>
                  </a:ext>
                </a:extLst>
              </p:cNvPr>
              <p:cNvSpPr txBox="1"/>
              <p:nvPr/>
            </p:nvSpPr>
            <p:spPr>
              <a:xfrm>
                <a:off x="657726" y="4492097"/>
                <a:ext cx="10876547" cy="2523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Re-performed cross-correlation on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𝐶𝑂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/>
                  <a:t> using wider ranges for the velocities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Searching over a wider range of systemic and orbital velocities shows that the CO “detection” is on the scale of the random variations in the background noise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A97D44-2951-A6E8-93BA-EF48E1C64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26" y="4492097"/>
                <a:ext cx="10876547" cy="2523768"/>
              </a:xfrm>
              <a:prstGeom prst="rect">
                <a:avLst/>
              </a:prstGeom>
              <a:blipFill>
                <a:blip r:embed="rId6"/>
                <a:stretch>
                  <a:fillRect l="-932"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11D994-F5F4-1C8E-6484-785A493C4DDC}"/>
                  </a:ext>
                </a:extLst>
              </p:cNvPr>
              <p:cNvSpPr txBox="1"/>
              <p:nvPr/>
            </p:nvSpPr>
            <p:spPr>
              <a:xfrm>
                <a:off x="2877508" y="1411790"/>
                <a:ext cx="625855" cy="246221"/>
              </a:xfrm>
              <a:prstGeom prst="rect">
                <a:avLst/>
              </a:prstGeom>
              <a:solidFill>
                <a:srgbClr val="2F6B8E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𝐶𝑂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11D994-F5F4-1C8E-6484-785A493C4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508" y="1411790"/>
                <a:ext cx="625855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BE0A7E-639D-9AE5-5658-6ED8BA37DC94}"/>
                  </a:ext>
                </a:extLst>
              </p:cNvPr>
              <p:cNvSpPr txBox="1"/>
              <p:nvPr/>
            </p:nvSpPr>
            <p:spPr>
              <a:xfrm>
                <a:off x="7591712" y="1455313"/>
                <a:ext cx="625855" cy="246221"/>
              </a:xfrm>
              <a:prstGeom prst="rect">
                <a:avLst/>
              </a:prstGeom>
              <a:solidFill>
                <a:srgbClr val="E5E31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BE0A7E-639D-9AE5-5658-6ED8BA37D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712" y="1455313"/>
                <a:ext cx="625855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3646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C3FE-ED18-F61A-89BA-C3BE63116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197645"/>
            <a:ext cx="9392421" cy="952255"/>
          </a:xfrm>
        </p:spPr>
        <p:txBody>
          <a:bodyPr>
            <a:normAutofit/>
          </a:bodyPr>
          <a:lstStyle/>
          <a:p>
            <a:r>
              <a:rPr lang="en-US" dirty="0"/>
              <a:t>Exoplanets and Why We’re Interested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BCDA-0868-CBED-0215-A79C0085D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65319"/>
            <a:ext cx="5638800" cy="4075438"/>
          </a:xfrm>
        </p:spPr>
        <p:txBody>
          <a:bodyPr>
            <a:noAutofit/>
          </a:bodyPr>
          <a:lstStyle/>
          <a:p>
            <a:r>
              <a:rPr lang="en-US" sz="2600" dirty="0">
                <a:effectLst/>
                <a:ea typeface="Calibri" panose="020F0502020204030204" pitchFamily="34" charset="0"/>
              </a:rPr>
              <a:t>Exoplanets </a:t>
            </a:r>
            <a:r>
              <a:rPr lang="en-US" sz="2600" dirty="0">
                <a:ea typeface="Calibri" panose="020F0502020204030204" pitchFamily="34" charset="0"/>
              </a:rPr>
              <a:t>=</a:t>
            </a:r>
            <a:r>
              <a:rPr lang="en-US" sz="2600" dirty="0">
                <a:effectLst/>
                <a:ea typeface="Calibri" panose="020F0502020204030204" pitchFamily="34" charset="0"/>
              </a:rPr>
              <a:t> planets outside the Solar System</a:t>
            </a:r>
            <a:r>
              <a:rPr lang="en-US" sz="2600" dirty="0">
                <a:effectLst/>
              </a:rPr>
              <a:t> </a:t>
            </a:r>
          </a:p>
          <a:p>
            <a:r>
              <a:rPr lang="en-US" sz="2600" dirty="0"/>
              <a:t>WASP-43b is a Hot Jupiter; it is a </a:t>
            </a:r>
            <a:r>
              <a:rPr lang="en-US" sz="2600" dirty="0">
                <a:effectLst/>
                <a:ea typeface="Calibri" panose="020F0502020204030204" pitchFamily="34" charset="0"/>
              </a:rPr>
              <a:t>gaseous planet that orbits close to its host star</a:t>
            </a:r>
          </a:p>
          <a:p>
            <a:r>
              <a:rPr lang="en-US" sz="2600" dirty="0"/>
              <a:t>Understanding the composition of exoplanet atmospheres leads to an understanding of planet formation</a:t>
            </a:r>
          </a:p>
          <a:p>
            <a:r>
              <a:rPr lang="en-US" sz="2600" dirty="0"/>
              <a:t>Existing models cannot fully explain planetary formation</a:t>
            </a:r>
          </a:p>
        </p:txBody>
      </p:sp>
      <p:pic>
        <p:nvPicPr>
          <p:cNvPr id="1026" name="Picture 2" descr="WASP-43 b">
            <a:extLst>
              <a:ext uri="{FF2B5EF4-FFF2-40B4-BE49-F238E27FC236}">
                <a16:creationId xmlns:a16="http://schemas.microsoft.com/office/drawing/2014/main" id="{37DE1094-FC86-86FD-5A53-7D07F574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230" y="2203171"/>
            <a:ext cx="5289168" cy="317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F02EBE-663E-4607-6696-547573A30D84}"/>
              </a:ext>
            </a:extLst>
          </p:cNvPr>
          <p:cNvSpPr txBox="1"/>
          <p:nvPr/>
        </p:nvSpPr>
        <p:spPr>
          <a:xfrm>
            <a:off x="8020819" y="5376672"/>
            <a:ext cx="4030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Extrasolar Planet’s Catalogue, Kyoto University</a:t>
            </a:r>
          </a:p>
        </p:txBody>
      </p:sp>
    </p:spTree>
    <p:extLst>
      <p:ext uri="{BB962C8B-B14F-4D97-AF65-F5344CB8AC3E}">
        <p14:creationId xmlns:p14="http://schemas.microsoft.com/office/powerpoint/2010/main" val="321583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B00DA-BEAC-2D7F-3C93-CA3BF9F1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792"/>
            <a:ext cx="10515600" cy="6635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/>
              <a:t>Motivations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1E091-8DC2-F290-AEE2-25A55B7C9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214" y="1593312"/>
            <a:ext cx="5377542" cy="397617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There are no prior high-resolution studies on WASP-43b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Constrain the carbon-to-oxygen (C/O) ratio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C/O ratio can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connect the atmosphere to the formation and evolution of an exoplanet.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diagram of a solar energy&#10;&#10;Description automatically generated">
            <a:extLst>
              <a:ext uri="{FF2B5EF4-FFF2-40B4-BE49-F238E27FC236}">
                <a16:creationId xmlns:a16="http://schemas.microsoft.com/office/drawing/2014/main" id="{DC8343CA-E9F9-1709-98F6-1E8EAE125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634" y="3581400"/>
            <a:ext cx="3913990" cy="24552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ACFE48-4455-D9FA-9624-4750398DA5E1}"/>
              </a:ext>
            </a:extLst>
          </p:cNvPr>
          <p:cNvSpPr txBox="1"/>
          <p:nvPr/>
        </p:nvSpPr>
        <p:spPr>
          <a:xfrm>
            <a:off x="3061271" y="6059585"/>
            <a:ext cx="2172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from Oberg et al. (2011)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8C52D49-72B9-3516-F4BF-81729ACFDB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670B446-2B41-447A-212D-5D560354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34" y="1094208"/>
            <a:ext cx="3913632" cy="207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DFFA24-E786-18F7-C47F-A1208068B2E8}"/>
              </a:ext>
            </a:extLst>
          </p:cNvPr>
          <p:cNvSpPr txBox="1"/>
          <p:nvPr/>
        </p:nvSpPr>
        <p:spPr>
          <a:xfrm>
            <a:off x="3624895" y="3191181"/>
            <a:ext cx="13933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dirty="0">
                <a:effectLst/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3746113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93945-2AEA-0CAA-9EA9-26A9124DE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80" y="101327"/>
            <a:ext cx="3779043" cy="676516"/>
          </a:xfrm>
        </p:spPr>
        <p:txBody>
          <a:bodyPr anchor="b">
            <a:noAutofit/>
          </a:bodyPr>
          <a:lstStyle/>
          <a:p>
            <a:pPr algn="ctr"/>
            <a:r>
              <a:rPr lang="en-US" dirty="0"/>
              <a:t>Observations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5F013E-C822-0C3D-31E1-038B446914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6280" y="829464"/>
                <a:ext cx="11421427" cy="2304797"/>
              </a:xfrm>
            </p:spPr>
            <p:txBody>
              <a:bodyPr anchor="t">
                <a:normAutofit lnSpcReduction="10000"/>
              </a:bodyPr>
              <a:lstStyle/>
              <a:p>
                <a:r>
                  <a:rPr lang="en-US" sz="3000" dirty="0"/>
                  <a:t>Performed by IGRINS, the spectrograph on the 8-meter Gemini-South telescope</a:t>
                </a:r>
              </a:p>
              <a:p>
                <a:r>
                  <a:rPr lang="en-US" sz="3000" dirty="0"/>
                  <a:t>Observes in near-infrared; detects </a:t>
                </a:r>
                <a:r>
                  <a:rPr lang="en-US" sz="3000" b="0" i="0" dirty="0">
                    <a:effectLst/>
                  </a:rPr>
                  <a:t>features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>
                            <a:effectLst/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000" b="0" i="1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000" b="0" i="1">
                        <a:effectLst/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3000" b="0" i="0" dirty="0">
                    <a:effectLst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𝐶𝑂</m:t>
                    </m:r>
                  </m:oMath>
                </a14:m>
                <a:r>
                  <a:rPr lang="en-US" sz="3000" b="0" i="0" dirty="0">
                    <a:effectLst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>
                            <a:effectLst/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3000" b="0" i="1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000" b="0" i="0" dirty="0">
                    <a:effectLst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>
                            <a:effectLst/>
                            <a:latin typeface="Cambria Math" panose="02040503050406030204" pitchFamily="18" charset="0"/>
                          </a:rPr>
                          <m:t>𝐶𝐻</m:t>
                        </m:r>
                      </m:e>
                      <m:sub>
                        <m:r>
                          <a:rPr lang="en-US" sz="3000" b="0" i="1"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3000" b="0" i="0" dirty="0">
                  <a:effectLst/>
                </a:endParaRPr>
              </a:p>
              <a:p>
                <a:r>
                  <a:rPr lang="en-US" sz="3000" dirty="0">
                    <a:effectLst/>
                  </a:rPr>
                  <a:t>Four transits were observed</a:t>
                </a:r>
              </a:p>
              <a:p>
                <a:endParaRPr lang="en-US" sz="3000" dirty="0">
                  <a:effectLst/>
                </a:endParaRPr>
              </a:p>
              <a:p>
                <a:endParaRPr lang="en-US" sz="3000" dirty="0"/>
              </a:p>
              <a:p>
                <a:endParaRPr lang="en-US" sz="15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5F013E-C822-0C3D-31E1-038B446914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280" y="829464"/>
                <a:ext cx="11421427" cy="2304797"/>
              </a:xfrm>
              <a:blipFill>
                <a:blip r:embed="rId3"/>
                <a:stretch>
                  <a:fillRect l="-1111" t="-6593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ACD4EA6-97B8-9698-D111-8AE5F197F5E0}"/>
                  </a:ext>
                </a:extLst>
              </p14:cNvPr>
              <p14:cNvContentPartPr/>
              <p14:nvPr/>
            </p14:nvContentPartPr>
            <p14:xfrm>
              <a:off x="8726782" y="-27945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ACD4EA6-97B8-9698-D111-8AE5F197F5E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91142" y="-315090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4" descr="Spectroscopy Infographic">
            <a:extLst>
              <a:ext uri="{FF2B5EF4-FFF2-40B4-BE49-F238E27FC236}">
                <a16:creationId xmlns:a16="http://schemas.microsoft.com/office/drawing/2014/main" id="{63E547D7-690B-95C1-58DC-1F0A979AE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/>
          <a:stretch/>
        </p:blipFill>
        <p:spPr bwMode="auto">
          <a:xfrm>
            <a:off x="5855638" y="3134261"/>
            <a:ext cx="5923335" cy="350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xoplanet Brightness Dip During Transit | The Planetary Society">
            <a:extLst>
              <a:ext uri="{FF2B5EF4-FFF2-40B4-BE49-F238E27FC236}">
                <a16:creationId xmlns:a16="http://schemas.microsoft.com/office/drawing/2014/main" id="{35852CE5-8B49-2C88-9321-209008BC6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72" y="3185882"/>
            <a:ext cx="4556760" cy="35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7E4D10-F996-5825-CDB8-96A2E22B2A92}"/>
              </a:ext>
            </a:extLst>
          </p:cNvPr>
          <p:cNvSpPr txBox="1"/>
          <p:nvPr/>
        </p:nvSpPr>
        <p:spPr>
          <a:xfrm>
            <a:off x="8207098" y="6581001"/>
            <a:ext cx="35718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u="none" strike="noStrike" dirty="0">
                <a:effectLst/>
              </a:rPr>
              <a:t>Image Credit: NASA/JPL-Caltech/Lizbeth B. De La Torre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40510-0010-986E-02C8-984F5EBAD1A4}"/>
              </a:ext>
            </a:extLst>
          </p:cNvPr>
          <p:cNvSpPr txBox="1"/>
          <p:nvPr/>
        </p:nvSpPr>
        <p:spPr>
          <a:xfrm>
            <a:off x="351672" y="6581001"/>
            <a:ext cx="3571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u="none" strike="noStrike" dirty="0">
                <a:effectLst/>
              </a:rPr>
              <a:t>Video Credit: European Space Agency</a:t>
            </a:r>
          </a:p>
          <a:p>
            <a:pPr algn="l"/>
            <a:endParaRPr lang="en-US" sz="1200" b="0" i="0" u="none" strike="noStrike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340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BD3A5-7234-947D-A68D-BB45B7247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3" y="53102"/>
            <a:ext cx="12059653" cy="58557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Data Reduction with Principal Component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FFC8-A409-06E6-84EC-94952A2D1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29" y="760423"/>
            <a:ext cx="11918997" cy="1227149"/>
          </a:xfrm>
        </p:spPr>
        <p:txBody>
          <a:bodyPr>
            <a:normAutofit fontScale="25000" lnSpcReduction="20000"/>
          </a:bodyPr>
          <a:lstStyle/>
          <a:p>
            <a:r>
              <a:rPr lang="en-US" sz="10400" dirty="0"/>
              <a:t>Goal: Find the signal of the planet</a:t>
            </a:r>
          </a:p>
          <a:p>
            <a:r>
              <a:rPr lang="en-US" sz="10400" dirty="0"/>
              <a:t>Problem: The signal is blocked by tellurics, stellar signals, and instrument throughput</a:t>
            </a:r>
          </a:p>
          <a:p>
            <a:r>
              <a:rPr lang="en-US" sz="10400" dirty="0"/>
              <a:t>Solution: Use PCA to remove these stationary signals</a:t>
            </a:r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AEFEC6-5B80-C865-D0A0-A81370A4D7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4" t="8533" r="7211" b="6447"/>
          <a:stretch/>
        </p:blipFill>
        <p:spPr>
          <a:xfrm>
            <a:off x="1853299" y="2236573"/>
            <a:ext cx="8118876" cy="40885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26351B-FE6A-C616-7922-B7B87992814F}"/>
              </a:ext>
            </a:extLst>
          </p:cNvPr>
          <p:cNvSpPr txBox="1"/>
          <p:nvPr/>
        </p:nvSpPr>
        <p:spPr>
          <a:xfrm>
            <a:off x="6367849" y="6325076"/>
            <a:ext cx="4102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Video Credit: Peter Smith, Arizona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439473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43F3-C964-E698-DF5C-E8F584AE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4053"/>
          </a:xfrm>
        </p:spPr>
        <p:txBody>
          <a:bodyPr/>
          <a:lstStyle/>
          <a:p>
            <a:pPr algn="ctr"/>
            <a:r>
              <a:rPr lang="en-US" dirty="0"/>
              <a:t>Detections using Cross-Correlation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00A15-E7DE-BAE1-E04B-1C9C60692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842" y="1810140"/>
            <a:ext cx="4555958" cy="323771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</a:t>
            </a:r>
            <a:r>
              <a:rPr lang="en-US" sz="3200" b="0" i="0" dirty="0">
                <a:effectLst/>
              </a:rPr>
              <a:t>ross-correlation looks for models with the same features as the data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</a:t>
            </a:r>
            <a:r>
              <a:rPr lang="en-US" sz="3200" b="0" i="0" dirty="0">
                <a:effectLst/>
              </a:rPr>
              <a:t>bsorption features from molecules are too small to identify by eye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29202-96A7-4E9A-0355-D00D01232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29" y="1256211"/>
            <a:ext cx="5431971" cy="4345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661EE6-3FD2-2BF9-F331-F9AD3CDFA606}"/>
              </a:ext>
            </a:extLst>
          </p:cNvPr>
          <p:cNvSpPr txBox="1"/>
          <p:nvPr/>
        </p:nvSpPr>
        <p:spPr>
          <a:xfrm>
            <a:off x="2481943" y="5601788"/>
            <a:ext cx="4102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Video Credit: Peter Smith, Arizona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947632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2C0D-AC8E-E4A2-4497-10B8593A5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014" y="0"/>
            <a:ext cx="4813964" cy="13601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Findings and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91FA25-7AB9-643D-F299-4FDAEEAF2040}"/>
                  </a:ext>
                </a:extLst>
              </p:cNvPr>
              <p:cNvSpPr txBox="1"/>
              <p:nvPr/>
            </p:nvSpPr>
            <p:spPr>
              <a:xfrm>
                <a:off x="6814677" y="1091371"/>
                <a:ext cx="5100637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Three transits were combined for the detections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Fourth transit not included due to inconsistencies caused by increased humidity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The detection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3200" dirty="0"/>
                  <a:t> is consistent with previous low-resolution observations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91FA25-7AB9-643D-F299-4FDAEEAF2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677" y="1091371"/>
                <a:ext cx="5100637" cy="5509200"/>
              </a:xfrm>
              <a:prstGeom prst="rect">
                <a:avLst/>
              </a:prstGeom>
              <a:blipFill>
                <a:blip r:embed="rId3"/>
                <a:stretch>
                  <a:fillRect l="-2730" t="-1379" r="-4218" b="-2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C42F2BA-F801-6A69-1C0C-2EE2567734F5}"/>
              </a:ext>
            </a:extLst>
          </p:cNvPr>
          <p:cNvSpPr txBox="1"/>
          <p:nvPr/>
        </p:nvSpPr>
        <p:spPr>
          <a:xfrm>
            <a:off x="393765" y="607411"/>
            <a:ext cx="305704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95BC12-EE61-6488-F6B9-A7137C1DD7CE}"/>
              </a:ext>
            </a:extLst>
          </p:cNvPr>
          <p:cNvSpPr txBox="1"/>
          <p:nvPr/>
        </p:nvSpPr>
        <p:spPr>
          <a:xfrm>
            <a:off x="3450807" y="604053"/>
            <a:ext cx="3103621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Detection</a:t>
            </a:r>
          </a:p>
        </p:txBody>
      </p:sp>
      <p:pic>
        <p:nvPicPr>
          <p:cNvPr id="22" name="Picture 21" descr="A comparison of a graph&#10;&#10;Description automatically generated">
            <a:extLst>
              <a:ext uri="{FF2B5EF4-FFF2-40B4-BE49-F238E27FC236}">
                <a16:creationId xmlns:a16="http://schemas.microsoft.com/office/drawing/2014/main" id="{36613C3A-E8DE-D50C-2E6D-666502D95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65" y="970026"/>
            <a:ext cx="3058355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8291CD-6016-2661-97A8-9BCA9314719C}"/>
                  </a:ext>
                </a:extLst>
              </p:cNvPr>
              <p:cNvSpPr txBox="1"/>
              <p:nvPr/>
            </p:nvSpPr>
            <p:spPr>
              <a:xfrm>
                <a:off x="1053711" y="1093384"/>
                <a:ext cx="625855" cy="246221"/>
              </a:xfrm>
              <a:prstGeom prst="rect">
                <a:avLst/>
              </a:prstGeom>
              <a:solidFill>
                <a:srgbClr val="E5E31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8291CD-6016-2661-97A8-9BCA93147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711" y="1093384"/>
                <a:ext cx="625855" cy="2462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A close-up of a graph&#10;&#10;Description automatically generated">
            <a:extLst>
              <a:ext uri="{FF2B5EF4-FFF2-40B4-BE49-F238E27FC236}">
                <a16:creationId xmlns:a16="http://schemas.microsoft.com/office/drawing/2014/main" id="{6C3F24E6-04B1-7620-C6B8-BD61664AE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8925" y="970026"/>
            <a:ext cx="3106950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93A36B-0A5B-B319-F7A6-7B9851675150}"/>
                  </a:ext>
                </a:extLst>
              </p:cNvPr>
              <p:cNvSpPr txBox="1"/>
              <p:nvPr/>
            </p:nvSpPr>
            <p:spPr>
              <a:xfrm>
                <a:off x="4136074" y="1105473"/>
                <a:ext cx="625855" cy="246221"/>
              </a:xfrm>
              <a:prstGeom prst="rect">
                <a:avLst/>
              </a:prstGeom>
              <a:solidFill>
                <a:srgbClr val="E5E31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𝐶𝐻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93A36B-0A5B-B319-F7A6-7B9851675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074" y="1105473"/>
                <a:ext cx="625855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 descr="A diagram of a graph&#10;&#10;Description automatically generated">
            <a:extLst>
              <a:ext uri="{FF2B5EF4-FFF2-40B4-BE49-F238E27FC236}">
                <a16:creationId xmlns:a16="http://schemas.microsoft.com/office/drawing/2014/main" id="{3FB2443B-C9BD-B1EA-975B-8DCDCC26F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452" y="3613191"/>
            <a:ext cx="3058355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4B8863-99B2-4688-3F6F-FC11ACBD7D03}"/>
                  </a:ext>
                </a:extLst>
              </p:cNvPr>
              <p:cNvSpPr txBox="1"/>
              <p:nvPr/>
            </p:nvSpPr>
            <p:spPr>
              <a:xfrm>
                <a:off x="1090562" y="3723398"/>
                <a:ext cx="625855" cy="246221"/>
              </a:xfrm>
              <a:prstGeom prst="rect">
                <a:avLst/>
              </a:prstGeom>
              <a:solidFill>
                <a:srgbClr val="E5E31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4B8863-99B2-4688-3F6F-FC11ACBD7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562" y="3723398"/>
                <a:ext cx="625855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 descr="A diagram of a graph&#10;&#10;Description automatically generated">
            <a:extLst>
              <a:ext uri="{FF2B5EF4-FFF2-40B4-BE49-F238E27FC236}">
                <a16:creationId xmlns:a16="http://schemas.microsoft.com/office/drawing/2014/main" id="{AAEFC0A9-C12C-4668-38C8-2769EC5681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2837" y="3616233"/>
            <a:ext cx="3086513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21F8B6-F947-B220-8982-8CC487D841E1}"/>
                  </a:ext>
                </a:extLst>
              </p:cNvPr>
              <p:cNvSpPr txBox="1"/>
              <p:nvPr/>
            </p:nvSpPr>
            <p:spPr>
              <a:xfrm>
                <a:off x="4136074" y="3730544"/>
                <a:ext cx="625855" cy="246221"/>
              </a:xfrm>
              <a:prstGeom prst="rect">
                <a:avLst/>
              </a:prstGeom>
              <a:solidFill>
                <a:srgbClr val="E5E31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𝐶𝑂</m:t>
                      </m:r>
                    </m:oMath>
                  </m:oMathPara>
                </a14:m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21F8B6-F947-B220-8982-8CC487D84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074" y="3730544"/>
                <a:ext cx="625855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C7C8F03-FDF7-0E56-BAE7-F03D8616A32B}"/>
              </a:ext>
            </a:extLst>
          </p:cNvPr>
          <p:cNvSpPr txBox="1"/>
          <p:nvPr/>
        </p:nvSpPr>
        <p:spPr>
          <a:xfrm>
            <a:off x="3438924" y="3242338"/>
            <a:ext cx="3102309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Detection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7129F-5C5D-FAEA-8608-9F728F85E719}"/>
              </a:ext>
            </a:extLst>
          </p:cNvPr>
          <p:cNvSpPr txBox="1"/>
          <p:nvPr/>
        </p:nvSpPr>
        <p:spPr>
          <a:xfrm>
            <a:off x="393765" y="3243859"/>
            <a:ext cx="305704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Detection?</a:t>
            </a:r>
          </a:p>
        </p:txBody>
      </p:sp>
    </p:spTree>
    <p:extLst>
      <p:ext uri="{BB962C8B-B14F-4D97-AF65-F5344CB8AC3E}">
        <p14:creationId xmlns:p14="http://schemas.microsoft.com/office/powerpoint/2010/main" val="4155143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CC6F6F-BF9D-2089-3733-130B691F4B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8256"/>
                <a:ext cx="10515600" cy="824708"/>
              </a:xfrm>
            </p:spPr>
            <p:txBody>
              <a:bodyPr/>
              <a:lstStyle/>
              <a:p>
                <a:pPr algn="ctr"/>
                <a:r>
                  <a:rPr lang="en-US" dirty="0"/>
                  <a:t>Retrieval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44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CC6F6F-BF9D-2089-3733-130B691F4B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8256"/>
                <a:ext cx="10515600" cy="824708"/>
              </a:xfrm>
              <a:blipFill>
                <a:blip r:embed="rId3"/>
                <a:stretch>
                  <a:fillRect t="-15152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24CB39-4E35-6E63-FB6E-8B183B08AF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13473" y="1331069"/>
                <a:ext cx="4973677" cy="4208361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3900" dirty="0"/>
                  <a:t>We obtain a 2σ lower limit of 1.41</a:t>
                </a:r>
                <a14:m>
                  <m:oMath xmlns:m="http://schemas.openxmlformats.org/officeDocument/2006/math">
                    <m:r>
                      <a:rPr lang="en-US" sz="3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sz="3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900" dirty="0"/>
                  <a:t>on the water volume mixing ratio</a:t>
                </a:r>
              </a:p>
              <a:p>
                <a:r>
                  <a:rPr lang="en-US" sz="3900" dirty="0"/>
                  <a:t>Consistent with previous Hubble data (</a:t>
                </a:r>
                <a:r>
                  <a:rPr lang="en-US" sz="3900" dirty="0">
                    <a:effectLst/>
                  </a:rPr>
                  <a:t>2.4 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3900" dirty="0">
                    <a:effectLst/>
                  </a:rPr>
                  <a:t> – 2.1 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900" dirty="0">
                    <a:effectLst/>
                  </a:rPr>
                  <a:t> , </a:t>
                </a:r>
                <a:r>
                  <a:rPr lang="en-US" sz="3900" dirty="0" err="1">
                    <a:effectLst/>
                  </a:rPr>
                  <a:t>Kreidberg</a:t>
                </a:r>
                <a:r>
                  <a:rPr lang="en-US" sz="3900" dirty="0">
                    <a:effectLst/>
                  </a:rPr>
                  <a:t> et al.)</a:t>
                </a:r>
                <a:endParaRPr lang="en-US" sz="390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24CB39-4E35-6E63-FB6E-8B183B08AF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13473" y="1331069"/>
                <a:ext cx="4973677" cy="4208361"/>
              </a:xfrm>
              <a:blipFill>
                <a:blip r:embed="rId4"/>
                <a:stretch>
                  <a:fillRect l="-3308" t="-3604" r="-509" b="-4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C0D3F05-2325-1CD4-F334-6649E4CB0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4" y="842964"/>
            <a:ext cx="5078455" cy="5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3751-17AC-A13B-3923-E2C48637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5369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“Detection”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88B86-C1F4-3439-913F-E020EAC94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8757" y="1253330"/>
            <a:ext cx="6225745" cy="4949761"/>
          </a:xfrm>
        </p:spPr>
        <p:txBody>
          <a:bodyPr/>
          <a:lstStyle/>
          <a:p>
            <a:r>
              <a:rPr lang="en-US" dirty="0"/>
              <a:t>The CO</a:t>
            </a:r>
            <a:r>
              <a:rPr lang="en-US" baseline="-25000" dirty="0"/>
              <a:t>2</a:t>
            </a:r>
            <a:r>
              <a:rPr lang="en-US" dirty="0"/>
              <a:t> “detection” has a detection significance of 3.09</a:t>
            </a:r>
            <a:r>
              <a:rPr lang="el-GR" dirty="0"/>
              <a:t>σ </a:t>
            </a:r>
            <a:r>
              <a:rPr lang="en-US" dirty="0"/>
              <a:t>but comes with a significant velocity shift.</a:t>
            </a:r>
          </a:p>
          <a:p>
            <a:r>
              <a:rPr lang="en-US" dirty="0"/>
              <a:t>Split the CCF to examine both sides of the planet to see if CO</a:t>
            </a:r>
            <a:r>
              <a:rPr lang="en-US" baseline="-25000" dirty="0"/>
              <a:t>2 </a:t>
            </a:r>
            <a:r>
              <a:rPr lang="en-US" dirty="0"/>
              <a:t>was present on one side only: Inconclusive.</a:t>
            </a:r>
          </a:p>
          <a:p>
            <a:r>
              <a:rPr lang="en-US" dirty="0"/>
              <a:t>Repeated observations might allow us to resolve the motion of the planet better, which would help us more confidently interpret this result.</a:t>
            </a:r>
          </a:p>
          <a:p>
            <a:endParaRPr lang="en-US" dirty="0"/>
          </a:p>
        </p:txBody>
      </p:sp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AF5D17E1-280F-F697-CF05-390B1A7BE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47" y="1647361"/>
            <a:ext cx="4767177" cy="356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35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16574</TotalTime>
  <Words>737</Words>
  <Application>Microsoft Office PowerPoint</Application>
  <PresentationFormat>Widescreen</PresentationFormat>
  <Paragraphs>93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Slack-Lato</vt:lpstr>
      <vt:lpstr>Office Theme</vt:lpstr>
      <vt:lpstr>Measuring the Atmosphere of the Hot Jupiter WASP-43b with Gemini-S/IGRINS</vt:lpstr>
      <vt:lpstr>Exoplanets and Why We’re Interested</vt:lpstr>
      <vt:lpstr>Motivations </vt:lpstr>
      <vt:lpstr>Observations </vt:lpstr>
      <vt:lpstr>Data Reduction with Principal Component Analysis</vt:lpstr>
      <vt:lpstr>Detections using Cross-Correlation</vt:lpstr>
      <vt:lpstr>Findings and Results</vt:lpstr>
      <vt:lpstr>Retrieval of H_2 O </vt:lpstr>
      <vt:lpstr>CO2 “Detection”</vt:lpstr>
      <vt:lpstr>Conclusion and Future Work</vt:lpstr>
      <vt:lpstr>Acknowledgements</vt:lpstr>
      <vt:lpstr>Night 4 Results - Humidity</vt:lpstr>
      <vt:lpstr>Why 〖CO〗_2 and not CO?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the Atmosphere of the Hot Jupiter WASP-43b with Gemini-S/IGRINS</dc:title>
  <dc:creator>Bartelt, Elizabeth Dare - (edbartelt)</dc:creator>
  <cp:lastModifiedBy>Michelle A. Coe</cp:lastModifiedBy>
  <cp:revision>42</cp:revision>
  <dcterms:created xsi:type="dcterms:W3CDTF">2023-07-20T03:06:07Z</dcterms:created>
  <dcterms:modified xsi:type="dcterms:W3CDTF">2024-04-09T21:21:08Z</dcterms:modified>
</cp:coreProperties>
</file>